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</p:sldIdLst>
  <p:sldSz cy="6858000" cx="12192000"/>
  <p:notesSz cx="6858000" cy="9144000"/>
  <p:embeddedFontLst>
    <p:embeddedFont>
      <p:font typeface="Open Sans"/>
      <p:regular r:id="rId20"/>
      <p:bold r:id="rId21"/>
      <p:italic r:id="rId22"/>
      <p:boldItalic r:id="rId2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4" roundtripDataSignature="AMtx7mjklZkQo8vkuVXVw4rBxz5nnxVQN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OpenSans-regular.fntdata"/><Relationship Id="rId11" Type="http://schemas.openxmlformats.org/officeDocument/2006/relationships/slide" Target="slides/slide7.xml"/><Relationship Id="rId22" Type="http://schemas.openxmlformats.org/officeDocument/2006/relationships/font" Target="fonts/OpenSans-italic.fntdata"/><Relationship Id="rId10" Type="http://schemas.openxmlformats.org/officeDocument/2006/relationships/slide" Target="slides/slide6.xml"/><Relationship Id="rId21" Type="http://schemas.openxmlformats.org/officeDocument/2006/relationships/font" Target="fonts/OpenSans-bold.fntdata"/><Relationship Id="rId13" Type="http://schemas.openxmlformats.org/officeDocument/2006/relationships/slide" Target="slides/slide9.xml"/><Relationship Id="rId24" Type="http://customschemas.google.com/relationships/presentationmetadata" Target="metadata"/><Relationship Id="rId12" Type="http://schemas.openxmlformats.org/officeDocument/2006/relationships/slide" Target="slides/slide8.xml"/><Relationship Id="rId23" Type="http://schemas.openxmlformats.org/officeDocument/2006/relationships/font" Target="fonts/OpenSans-boldItalic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6" Type="http://schemas.openxmlformats.org/officeDocument/2006/relationships/slide" Target="slides/slide2.xml"/><Relationship Id="rId18" Type="http://schemas.openxmlformats.org/officeDocument/2006/relationships/slide" Target="slides/slide14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l-G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5f435957a9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6" name="Google Shape;66;g35f435957a9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7" name="Google Shape;67;g35f435957a9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db071d8436_0_3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3db071d8436_0_3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g3db071d8436_0_3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db071d8436_0_4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3db071d8436_0_4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g3db071d8436_0_4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db071d8436_0_5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3db071d8436_0_5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g3db071d8436_0_5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db071d8436_0_15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3db071d8436_0_15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g3db071d8436_0_15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db071d8436_0_6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3db071d8436_0_6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g3db071d8436_0_6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3db071d8436_0_1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3db071d8436_0_13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g3db071d8436_0_13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100">
                <a:solidFill>
                  <a:srgbClr val="303030"/>
                </a:solidFill>
                <a:highlight>
                  <a:srgbClr val="FCFCFD"/>
                </a:highlight>
                <a:latin typeface="Arial"/>
                <a:ea typeface="Arial"/>
                <a:cs typeface="Arial"/>
                <a:sym typeface="Arial"/>
              </a:rPr>
              <a:t>Inter-Mediterranean Peace And CollaboraTion</a:t>
            </a:r>
            <a:r>
              <a:rPr lang="el-GR" sz="1100"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77" name="Google Shape;77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db071d8436_0_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db071d8436_0_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g3db071d8436_0_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db071d8436_0_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db071d8436_0_1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g3db071d8436_0_1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db071d8436_0_6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3db071d8436_0_6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g3db071d8436_0_6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db071d8436_0_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db071d8436_0_1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g3db071d8436_0_1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db071d8436_0_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db071d8436_0_2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g3db071d8436_0_2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db071d8436_0_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3db071d8436_0_3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g3db071d8436_0_3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3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3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idx="1" type="subTitle"/>
          </p:nvPr>
        </p:nvSpPr>
        <p:spPr>
          <a:xfrm>
            <a:off x="1524000" y="3157195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7" name="Google Shape;17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  <p:pic>
        <p:nvPicPr>
          <p:cNvPr id="20" name="Google Shape;20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0853" y="114358"/>
            <a:ext cx="2956552" cy="1060687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3"/>
          <p:cNvSpPr/>
          <p:nvPr/>
        </p:nvSpPr>
        <p:spPr>
          <a:xfrm>
            <a:off x="0" y="5257800"/>
            <a:ext cx="12192000" cy="1600200"/>
          </a:xfrm>
          <a:prstGeom prst="flowChartProcess">
            <a:avLst/>
          </a:prstGeom>
          <a:solidFill>
            <a:srgbClr val="793D5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3"/>
          <p:cNvSpPr txBox="1"/>
          <p:nvPr>
            <p:ph type="title"/>
          </p:nvPr>
        </p:nvSpPr>
        <p:spPr>
          <a:xfrm>
            <a:off x="838200" y="152916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/>
          <p:nvPr/>
        </p:nvSpPr>
        <p:spPr>
          <a:xfrm>
            <a:off x="0" y="6791373"/>
            <a:ext cx="12192000" cy="93056"/>
          </a:xfrm>
          <a:prstGeom prst="rect">
            <a:avLst/>
          </a:prstGeom>
          <a:solidFill>
            <a:srgbClr val="F39C81"/>
          </a:solidFill>
          <a:ln cap="flat" cmpd="sng" w="12700">
            <a:solidFill>
              <a:srgbClr val="F39C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just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81000" lvl="1" marL="914400" algn="just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2pPr>
            <a:lvl3pPr indent="-355600" lvl="2" marL="1371600" algn="just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/>
            </a:lvl3pPr>
            <a:lvl4pPr indent="-342900" lvl="3" marL="1828800" algn="just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just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  <p:pic>
        <p:nvPicPr>
          <p:cNvPr id="30" name="Google Shape;30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531912" y="6289846"/>
            <a:ext cx="1203119" cy="431629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4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F39C81"/>
          </a:solidFill>
          <a:ln cap="flat" cmpd="sng" w="12700">
            <a:solidFill>
              <a:srgbClr val="F39C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" name="Google Shape;32;p4"/>
          <p:cNvSpPr/>
          <p:nvPr/>
        </p:nvSpPr>
        <p:spPr>
          <a:xfrm rot="5400000">
            <a:off x="8707820" y="3381869"/>
            <a:ext cx="6858000" cy="94262"/>
          </a:xfrm>
          <a:prstGeom prst="flowChartProcess">
            <a:avLst/>
          </a:prstGeom>
          <a:solidFill>
            <a:srgbClr val="793D5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6" name="Google Shape;36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just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/>
            </a:lvl1pPr>
            <a:lvl2pPr indent="-381000" lvl="1" marL="914400" algn="just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2pPr>
            <a:lvl3pPr indent="-355600" lvl="2" marL="1371600" algn="just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/>
            </a:lvl3pPr>
            <a:lvl4pPr indent="-342900" lvl="3" marL="1828800" algn="just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just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/>
            </a:lvl1pPr>
            <a:lvl2pPr indent="-381000" lvl="1" marL="9144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9" name="Google Shape;49;p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2pPr>
            <a:lvl3pPr indent="-355600" lvl="2" marL="1371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" name="Google Shape;50;p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1" name="Google Shape;51;p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2pPr>
            <a:lvl3pPr indent="-355600" lvl="2" marL="13716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" name="Google Shape;52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Relationship Id="rId4" Type="http://schemas.openxmlformats.org/officeDocument/2006/relationships/image" Target="../media/image10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jpg"/><Relationship Id="rId4" Type="http://schemas.openxmlformats.org/officeDocument/2006/relationships/image" Target="../media/image17.jpg"/><Relationship Id="rId5" Type="http://schemas.openxmlformats.org/officeDocument/2006/relationships/image" Target="../media/image13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0.png"/><Relationship Id="rId4" Type="http://schemas.openxmlformats.org/officeDocument/2006/relationships/image" Target="../media/image28.png"/><Relationship Id="rId5" Type="http://schemas.openxmlformats.org/officeDocument/2006/relationships/image" Target="../media/image1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png"/><Relationship Id="rId4" Type="http://schemas.openxmlformats.org/officeDocument/2006/relationships/image" Target="../media/image1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2.png"/><Relationship Id="rId4" Type="http://schemas.openxmlformats.org/officeDocument/2006/relationships/hyperlink" Target="https://eve-impact.eu/documents" TargetMode="External"/><Relationship Id="rId5" Type="http://schemas.openxmlformats.org/officeDocument/2006/relationships/image" Target="../media/image29.png"/><Relationship Id="rId6" Type="http://schemas.openxmlformats.org/officeDocument/2006/relationships/hyperlink" Target="https://ec.europa.eu/info/funding-tenders/opportunities/portal/screen/opportunities/projects-details/43353764/101112063/ERASMUS2027?programId=43353764" TargetMode="External"/><Relationship Id="rId7" Type="http://schemas.openxmlformats.org/officeDocument/2006/relationships/image" Target="../media/image12.png"/></Relationships>
</file>

<file path=ppt/slides/_rels/slide14.xml.rels><?xml version="1.0" encoding="UTF-8" standalone="yes"?><Relationships xmlns="http://schemas.openxmlformats.org/package/2006/relationships"><Relationship Id="rId11" Type="http://schemas.openxmlformats.org/officeDocument/2006/relationships/image" Target="../media/image18.png"/><Relationship Id="rId10" Type="http://schemas.openxmlformats.org/officeDocument/2006/relationships/hyperlink" Target="https://eve-impact.eu/news/" TargetMode="External"/><Relationship Id="rId13" Type="http://schemas.openxmlformats.org/officeDocument/2006/relationships/image" Target="../media/image23.png"/><Relationship Id="rId1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2.png"/><Relationship Id="rId4" Type="http://schemas.openxmlformats.org/officeDocument/2006/relationships/image" Target="../media/image27.jpg"/><Relationship Id="rId9" Type="http://schemas.openxmlformats.org/officeDocument/2006/relationships/hyperlink" Target="https://www.instagram.com/impactproject2025/" TargetMode="External"/><Relationship Id="rId15" Type="http://schemas.openxmlformats.org/officeDocument/2006/relationships/image" Target="../media/image25.png"/><Relationship Id="rId14" Type="http://schemas.openxmlformats.org/officeDocument/2006/relationships/image" Target="../media/image31.png"/><Relationship Id="rId5" Type="http://schemas.openxmlformats.org/officeDocument/2006/relationships/hyperlink" Target="https://eve-impact.eu/" TargetMode="External"/><Relationship Id="rId6" Type="http://schemas.openxmlformats.org/officeDocument/2006/relationships/hyperlink" Target="https://www.facebook.com/groups/133389803148667" TargetMode="External"/><Relationship Id="rId7" Type="http://schemas.openxmlformats.org/officeDocument/2006/relationships/hyperlink" Target="https://www.linkedin.com/groups/9867479/" TargetMode="External"/><Relationship Id="rId8" Type="http://schemas.openxmlformats.org/officeDocument/2006/relationships/hyperlink" Target="https://www.youtube.com/@IMPACT-project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6.jpg"/><Relationship Id="rId4" Type="http://schemas.openxmlformats.org/officeDocument/2006/relationships/image" Target="../media/image32.png"/><Relationship Id="rId5" Type="http://schemas.openxmlformats.org/officeDocument/2006/relationships/image" Target="../media/image30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ec.europa.eu/info/funding-tenders/opportunities/portal/screen/opportunities/projects-details/43353764/101112063/ERASMUS2027?programId=43353764" TargetMode="External"/><Relationship Id="rId4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Relationship Id="rId4" Type="http://schemas.openxmlformats.org/officeDocument/2006/relationships/image" Target="../media/image2.png"/><Relationship Id="rId5" Type="http://schemas.openxmlformats.org/officeDocument/2006/relationships/image" Target="../media/image16.png"/><Relationship Id="rId6" Type="http://schemas.openxmlformats.org/officeDocument/2006/relationships/image" Target="../media/image3.png"/><Relationship Id="rId7" Type="http://schemas.openxmlformats.org/officeDocument/2006/relationships/image" Target="../media/image1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png"/><Relationship Id="rId4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4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5f435957a9_0_0"/>
          <p:cNvSpPr txBox="1"/>
          <p:nvPr>
            <p:ph idx="4294967295" type="ctrTitle"/>
          </p:nvPr>
        </p:nvSpPr>
        <p:spPr>
          <a:xfrm>
            <a:off x="1524000" y="1911843"/>
            <a:ext cx="9144000" cy="22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80"/>
              <a:buFont typeface="Arial"/>
              <a:buNone/>
            </a:pPr>
            <a:r>
              <a:rPr lang="el-GR" sz="7200"/>
              <a:t>The IMPACT Project:</a:t>
            </a:r>
            <a:endParaRPr sz="7200"/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80"/>
              <a:buFont typeface="Arial"/>
              <a:buNone/>
            </a:pPr>
            <a:r>
              <a:rPr lang="el-GR" sz="7200">
                <a:solidFill>
                  <a:srgbClr val="0F74BC"/>
                </a:solidFill>
                <a:highlight>
                  <a:schemeClr val="lt1"/>
                </a:highlight>
              </a:rPr>
              <a:t>Vision </a:t>
            </a:r>
            <a:r>
              <a:rPr lang="el-GR" sz="7200">
                <a:highlight>
                  <a:schemeClr val="lt1"/>
                </a:highlight>
              </a:rPr>
              <a:t>and </a:t>
            </a:r>
            <a:r>
              <a:rPr lang="el-GR" sz="7200">
                <a:solidFill>
                  <a:srgbClr val="E72068"/>
                </a:solidFill>
                <a:highlight>
                  <a:schemeClr val="lt1"/>
                </a:highlight>
              </a:rPr>
              <a:t>Actions </a:t>
            </a:r>
            <a:endParaRPr sz="7200"/>
          </a:p>
        </p:txBody>
      </p:sp>
      <p:sp>
        <p:nvSpPr>
          <p:cNvPr id="70" name="Google Shape;70;g35f435957a9_0_0"/>
          <p:cNvSpPr txBox="1"/>
          <p:nvPr>
            <p:ph idx="1" type="subTitle"/>
          </p:nvPr>
        </p:nvSpPr>
        <p:spPr>
          <a:xfrm>
            <a:off x="1524000" y="5202297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80"/>
              <a:buFont typeface="Arial"/>
              <a:buNone/>
            </a:pPr>
            <a:r>
              <a:rPr i="1" lang="el-GR">
                <a:solidFill>
                  <a:schemeClr val="lt1"/>
                </a:solidFill>
              </a:rPr>
              <a:t>Dr.Samia Zeid</a:t>
            </a:r>
            <a:endParaRPr i="1">
              <a:solidFill>
                <a:schemeClr val="lt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80"/>
              <a:buFont typeface="Arial"/>
              <a:buNone/>
            </a:pPr>
            <a:r>
              <a:rPr i="1" lang="el-GR">
                <a:solidFill>
                  <a:schemeClr val="lt1"/>
                </a:solidFill>
              </a:rPr>
              <a:t>Western Galilee College (WGC), Israel 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71" name="Google Shape;71;g35f435957a9_0_0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  <p:pic>
        <p:nvPicPr>
          <p:cNvPr id="72" name="Google Shape;72;g35f435957a9_0_0" title="WGC + IMPACT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28788" y="224727"/>
            <a:ext cx="4918075" cy="843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g35f435957a9_0_0" title="EU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65375" y="303700"/>
            <a:ext cx="3526625" cy="685600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g35f435957a9_0_0"/>
          <p:cNvSpPr txBox="1"/>
          <p:nvPr/>
        </p:nvSpPr>
        <p:spPr>
          <a:xfrm>
            <a:off x="228625" y="5991250"/>
            <a:ext cx="2009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28.5.2026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db071d8436_0_39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  <p:sp>
        <p:nvSpPr>
          <p:cNvPr id="166" name="Google Shape;166;g3db071d8436_0_39"/>
          <p:cNvSpPr txBox="1"/>
          <p:nvPr/>
        </p:nvSpPr>
        <p:spPr>
          <a:xfrm>
            <a:off x="256850" y="0"/>
            <a:ext cx="118536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l-GR" sz="4533">
                <a:solidFill>
                  <a:srgbClr val="1F4FA1"/>
                </a:solidFill>
              </a:rPr>
              <a:t>Multiplier Events </a:t>
            </a:r>
            <a:endParaRPr b="1" sz="4533">
              <a:solidFill>
                <a:srgbClr val="1F4FA1"/>
              </a:solidFill>
            </a:endParaRPr>
          </a:p>
        </p:txBody>
      </p:sp>
      <p:pic>
        <p:nvPicPr>
          <p:cNvPr descr="Εικόνα που περιέχει εξωτερικός χώρος/ύπαιθρος, έδαφος, άνθρωποι, άτομο&#10;&#10;Το περιεχόμενο που δημιουργείται από AI ενδέχεται να είναι εσφαλμένο." id="167" name="Google Shape;167;g3db071d8436_0_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2989" y="2758782"/>
            <a:ext cx="5031595" cy="2830279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g3db071d8436_0_39"/>
          <p:cNvSpPr txBox="1"/>
          <p:nvPr/>
        </p:nvSpPr>
        <p:spPr>
          <a:xfrm>
            <a:off x="662950" y="1510675"/>
            <a:ext cx="5031600" cy="9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71925" lIns="143900" spcFirstLastPara="1" rIns="143900" wrap="square" tIns="719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l-GR" sz="2733"/>
              <a:t>Annual </a:t>
            </a:r>
            <a:r>
              <a:rPr b="1" i="0" lang="el-GR" sz="273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HMU International Week</a:t>
            </a:r>
            <a:endParaRPr sz="2733"/>
          </a:p>
        </p:txBody>
      </p:sp>
      <p:sp>
        <p:nvSpPr>
          <p:cNvPr id="169" name="Google Shape;169;g3db071d8436_0_39"/>
          <p:cNvSpPr txBox="1"/>
          <p:nvPr/>
        </p:nvSpPr>
        <p:spPr>
          <a:xfrm>
            <a:off x="6056150" y="1448950"/>
            <a:ext cx="5633100" cy="9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71925" lIns="143900" spcFirstLastPara="1" rIns="143900" wrap="square" tIns="719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l-GR" sz="2733"/>
              <a:t>Regional Conferences in Israel, </a:t>
            </a:r>
            <a:endParaRPr b="1" sz="2733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l-GR" sz="2733"/>
              <a:t>Africa &amp; Global South</a:t>
            </a:r>
            <a:endParaRPr sz="2733"/>
          </a:p>
        </p:txBody>
      </p:sp>
      <p:pic>
        <p:nvPicPr>
          <p:cNvPr id="170" name="Google Shape;170;g3db071d8436_0_39" title="WhatsApp Image 2026-03-23 at 13.47.49.jpe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00677" y="2595949"/>
            <a:ext cx="4112950" cy="2313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g3db071d8436_0_39" title="Morocco - Copy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21075" y="3501300"/>
            <a:ext cx="3236826" cy="2087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db071d8436_0_46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  <p:sp>
        <p:nvSpPr>
          <p:cNvPr id="178" name="Google Shape;178;g3db071d8436_0_46"/>
          <p:cNvSpPr txBox="1"/>
          <p:nvPr/>
        </p:nvSpPr>
        <p:spPr>
          <a:xfrm>
            <a:off x="281775" y="0"/>
            <a:ext cx="11793300" cy="756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0725" lIns="120725" spcFirstLastPara="1" rIns="120725" wrap="square" tIns="120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l-GR" sz="4800">
                <a:solidFill>
                  <a:srgbClr val="1F4FA1"/>
                </a:solidFill>
              </a:rPr>
              <a:t>Toolboxes: Open Dialog</a:t>
            </a:r>
            <a:endParaRPr b="1" sz="4800">
              <a:solidFill>
                <a:srgbClr val="1F4FA1"/>
              </a:solidFill>
            </a:endParaRPr>
          </a:p>
        </p:txBody>
      </p:sp>
      <p:pic>
        <p:nvPicPr>
          <p:cNvPr descr="A person wearing headphones pointing at a microphone&#10;&#10;AI-generated content may be incorrect." id="179" name="Google Shape;179;g3db071d8436_0_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64745" y="1400827"/>
            <a:ext cx="4787256" cy="4013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g3db071d8436_0_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81768" y="1591512"/>
            <a:ext cx="3388384" cy="33884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g3db071d8436_0_4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789331" y="3064582"/>
            <a:ext cx="3636489" cy="30484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db071d8436_0_53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  <p:pic>
        <p:nvPicPr>
          <p:cNvPr id="188" name="Google Shape;188;g3db071d8436_0_53" title="IMPACT 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9113" y="-12"/>
            <a:ext cx="2409825" cy="828675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g3db071d8436_0_53"/>
          <p:cNvSpPr txBox="1"/>
          <p:nvPr/>
        </p:nvSpPr>
        <p:spPr>
          <a:xfrm>
            <a:off x="1884325" y="-12"/>
            <a:ext cx="9772800" cy="75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050" lIns="121050" spcFirstLastPara="1" rIns="121050" wrap="square" tIns="1210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l-GR" sz="4501">
                <a:solidFill>
                  <a:srgbClr val="1F4FA1"/>
                </a:solidFill>
              </a:rPr>
              <a:t>Toolboxes: Publications</a:t>
            </a:r>
            <a:endParaRPr b="1" sz="4501">
              <a:solidFill>
                <a:srgbClr val="1F4FA1"/>
              </a:solidFill>
            </a:endParaRPr>
          </a:p>
        </p:txBody>
      </p:sp>
      <p:pic>
        <p:nvPicPr>
          <p:cNvPr id="190" name="Google Shape;190;g3db071d8436_0_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4125" y="758100"/>
            <a:ext cx="10955267" cy="5359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db071d8436_0_153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  <p:sp>
        <p:nvSpPr>
          <p:cNvPr id="197" name="Google Shape;197;g3db071d8436_0_153"/>
          <p:cNvSpPr txBox="1"/>
          <p:nvPr/>
        </p:nvSpPr>
        <p:spPr>
          <a:xfrm>
            <a:off x="2037675" y="0"/>
            <a:ext cx="100524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0875" lIns="120875" spcFirstLastPara="1" rIns="120875" wrap="square" tIns="1208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l-GR" sz="4495">
                <a:solidFill>
                  <a:srgbClr val="1F4FA1"/>
                </a:solidFill>
              </a:rPr>
              <a:t>Toolboxes: Open Access</a:t>
            </a:r>
            <a:endParaRPr b="1" sz="4495">
              <a:solidFill>
                <a:srgbClr val="1F4FA1"/>
              </a:solidFill>
            </a:endParaRPr>
          </a:p>
        </p:txBody>
      </p:sp>
      <p:pic>
        <p:nvPicPr>
          <p:cNvPr id="198" name="Google Shape;198;g3db071d8436_0_1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01442" y="958715"/>
            <a:ext cx="5344085" cy="4559447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g3db071d8436_0_153"/>
          <p:cNvSpPr txBox="1"/>
          <p:nvPr/>
        </p:nvSpPr>
        <p:spPr>
          <a:xfrm>
            <a:off x="1279523" y="5518150"/>
            <a:ext cx="5344200" cy="529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0875" lIns="120875" spcFirstLastPara="1" rIns="120875" wrap="square" tIns="12087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51" u="sng">
                <a:solidFill>
                  <a:srgbClr val="0097A7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https://eve-impact.eu/documents</a:t>
            </a:r>
            <a:endParaRPr sz="1851"/>
          </a:p>
        </p:txBody>
      </p:sp>
      <p:pic>
        <p:nvPicPr>
          <p:cNvPr id="200" name="Google Shape;200;g3db071d8436_0_15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27334" y="958715"/>
            <a:ext cx="3626476" cy="4559447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g3db071d8436_0_153"/>
          <p:cNvSpPr txBox="1"/>
          <p:nvPr/>
        </p:nvSpPr>
        <p:spPr>
          <a:xfrm>
            <a:off x="6814203" y="5518162"/>
            <a:ext cx="4652700" cy="529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0875" lIns="120875" spcFirstLastPara="1" rIns="120875" wrap="square" tIns="1208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51" u="sng">
                <a:solidFill>
                  <a:srgbClr val="0097A7"/>
                </a:solidFill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IMPACT |  EU Funding &amp; Tenders Portal</a:t>
            </a:r>
            <a:endParaRPr sz="1851"/>
          </a:p>
        </p:txBody>
      </p:sp>
      <p:pic>
        <p:nvPicPr>
          <p:cNvPr id="202" name="Google Shape;202;g3db071d8436_0_153" title="IMPACT logo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19113" y="-12"/>
            <a:ext cx="2409825" cy="828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db071d8436_0_60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  <p:pic>
        <p:nvPicPr>
          <p:cNvPr id="209" name="Google Shape;209;g3db071d8436_0_60" title="IMPACT 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9113" y="-12"/>
            <a:ext cx="2409825" cy="828675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g3db071d8436_0_60"/>
          <p:cNvSpPr txBox="1"/>
          <p:nvPr/>
        </p:nvSpPr>
        <p:spPr>
          <a:xfrm>
            <a:off x="0" y="0"/>
            <a:ext cx="12096600" cy="757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0950" lIns="120950" spcFirstLastPara="1" rIns="120950" wrap="square" tIns="1209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l-GR" sz="4498">
                <a:solidFill>
                  <a:srgbClr val="1F4FA1"/>
                </a:solidFill>
              </a:rPr>
              <a:t>Social Channels</a:t>
            </a:r>
            <a:endParaRPr b="1" sz="4498">
              <a:solidFill>
                <a:srgbClr val="1F4FA1"/>
              </a:solidFill>
            </a:endParaRPr>
          </a:p>
        </p:txBody>
      </p:sp>
      <p:pic>
        <p:nvPicPr>
          <p:cNvPr descr="A person sitting under a tree with social media icons&#10;&#10;Description automatically generated" id="211" name="Google Shape;211;g3db071d8436_0_6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861299" y="1465148"/>
            <a:ext cx="4211005" cy="4211005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g3db071d8436_0_60"/>
          <p:cNvSpPr txBox="1"/>
          <p:nvPr/>
        </p:nvSpPr>
        <p:spPr>
          <a:xfrm>
            <a:off x="1376236" y="1262216"/>
            <a:ext cx="7306500" cy="4511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0950" lIns="120950" spcFirstLastPara="1" rIns="120950" wrap="square" tIns="120950">
            <a:no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3175" u="sng">
                <a:solidFill>
                  <a:srgbClr val="0097A7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Website </a:t>
            </a:r>
            <a:r>
              <a:rPr lang="el-GR" sz="3175">
                <a:solidFill>
                  <a:srgbClr val="000000"/>
                </a:solidFill>
              </a:rPr>
              <a:t>(7,000+ website visits)</a:t>
            </a:r>
            <a:r>
              <a:rPr lang="el-GR" sz="3175">
                <a:solidFill>
                  <a:srgbClr val="595959"/>
                </a:solidFill>
              </a:rPr>
              <a:t> </a:t>
            </a:r>
            <a:endParaRPr sz="3175">
              <a:solidFill>
                <a:srgbClr val="595959"/>
              </a:solidFill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3175" u="sng">
                <a:solidFill>
                  <a:srgbClr val="0097A7"/>
                </a:solidFill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Facebook Group</a:t>
            </a:r>
            <a:r>
              <a:rPr lang="el-GR" sz="3175">
                <a:solidFill>
                  <a:srgbClr val="595959"/>
                </a:solidFill>
              </a:rPr>
              <a:t> </a:t>
            </a:r>
            <a:r>
              <a:rPr lang="el-GR" sz="3175">
                <a:solidFill>
                  <a:srgbClr val="000000"/>
                </a:solidFill>
              </a:rPr>
              <a:t>(500+ members)</a:t>
            </a:r>
            <a:endParaRPr sz="3175">
              <a:solidFill>
                <a:srgbClr val="000000"/>
              </a:solidFill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3175" u="sng">
                <a:solidFill>
                  <a:srgbClr val="0097A7"/>
                </a:solidFill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LinkedIn Group</a:t>
            </a:r>
            <a:r>
              <a:rPr lang="el-GR" sz="3175">
                <a:solidFill>
                  <a:srgbClr val="595959"/>
                </a:solidFill>
              </a:rPr>
              <a:t> </a:t>
            </a:r>
            <a:r>
              <a:rPr lang="el-GR" sz="3175">
                <a:solidFill>
                  <a:srgbClr val="000000"/>
                </a:solidFill>
              </a:rPr>
              <a:t>(~400 members)</a:t>
            </a:r>
            <a:endParaRPr sz="3175">
              <a:solidFill>
                <a:srgbClr val="000000"/>
              </a:solidFill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3175" u="sng">
                <a:solidFill>
                  <a:srgbClr val="0097A7"/>
                </a:solidFill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YouTube </a:t>
            </a:r>
            <a:r>
              <a:rPr lang="el-GR" sz="3175">
                <a:solidFill>
                  <a:srgbClr val="000000"/>
                </a:solidFill>
              </a:rPr>
              <a:t>Channel (500+ subscribers)</a:t>
            </a:r>
            <a:endParaRPr sz="3175">
              <a:solidFill>
                <a:srgbClr val="000000"/>
              </a:solidFill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3175" u="sng">
                <a:solidFill>
                  <a:srgbClr val="0097A7"/>
                </a:solidFill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Instagram </a:t>
            </a:r>
            <a:r>
              <a:rPr lang="el-GR" sz="3175">
                <a:solidFill>
                  <a:srgbClr val="000000"/>
                </a:solidFill>
              </a:rPr>
              <a:t>Channel (~70 followers)</a:t>
            </a:r>
            <a:endParaRPr sz="3175">
              <a:solidFill>
                <a:srgbClr val="000000"/>
              </a:solidFill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3175" u="sng">
                <a:solidFill>
                  <a:srgbClr val="0097A7"/>
                </a:solidFill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IMPACT Newsletter</a:t>
            </a:r>
            <a:r>
              <a:rPr lang="el-GR" sz="3175">
                <a:solidFill>
                  <a:srgbClr val="595959"/>
                </a:solidFill>
              </a:rPr>
              <a:t> </a:t>
            </a:r>
            <a:r>
              <a:rPr lang="el-GR" sz="3175">
                <a:solidFill>
                  <a:srgbClr val="000000"/>
                </a:solidFill>
              </a:rPr>
              <a:t>(45+ subscribers)</a:t>
            </a:r>
            <a:endParaRPr sz="3175">
              <a:solidFill>
                <a:srgbClr val="000000"/>
              </a:solidFill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175">
              <a:solidFill>
                <a:srgbClr val="595959"/>
              </a:solidFill>
            </a:endParaRPr>
          </a:p>
        </p:txBody>
      </p:sp>
      <p:pic>
        <p:nvPicPr>
          <p:cNvPr descr="🌐" id="213" name="Google Shape;213;g3db071d8436_0_60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707906" y="1393492"/>
            <a:ext cx="453456" cy="45345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📘" id="214" name="Google Shape;214;g3db071d8436_0_60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679762" y="2060841"/>
            <a:ext cx="509712" cy="50971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🎥" id="215" name="Google Shape;215;g3db071d8436_0_60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643382" y="3402159"/>
            <a:ext cx="582488" cy="58248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💼" id="216" name="Google Shape;216;g3db071d8436_0_60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679762" y="2784432"/>
            <a:ext cx="509712" cy="50971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📸" id="217" name="Google Shape;217;g3db071d8436_0_60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679762" y="4231615"/>
            <a:ext cx="509712" cy="509712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g3db071d8436_0_60"/>
          <p:cNvSpPr txBox="1"/>
          <p:nvPr/>
        </p:nvSpPr>
        <p:spPr>
          <a:xfrm>
            <a:off x="337862" y="4705933"/>
            <a:ext cx="1035000" cy="1018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0950" lIns="120950" spcFirstLastPara="1" rIns="120950" wrap="square" tIns="1209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5027"/>
              <a:t>📧</a:t>
            </a:r>
            <a:endParaRPr sz="5027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db071d8436_0_132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  <p:sp>
        <p:nvSpPr>
          <p:cNvPr id="225" name="Google Shape;225;g3db071d8436_0_132"/>
          <p:cNvSpPr txBox="1"/>
          <p:nvPr/>
        </p:nvSpPr>
        <p:spPr>
          <a:xfrm>
            <a:off x="251975" y="0"/>
            <a:ext cx="11806200" cy="9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8050" lIns="118050" spcFirstLastPara="1" rIns="118050" wrap="square" tIns="118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8"/>
              <a:buFont typeface="Arial"/>
              <a:buNone/>
            </a:pPr>
            <a:r>
              <a:rPr b="1" lang="el-GR" sz="5165">
                <a:solidFill>
                  <a:srgbClr val="1F4FA1"/>
                </a:solidFill>
              </a:rPr>
              <a:t>Join Us</a:t>
            </a:r>
            <a:endParaRPr b="1" i="0" sz="5165" u="none" cap="none" strike="noStrike">
              <a:solidFill>
                <a:srgbClr val="1F4FA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g3db071d8436_0_132"/>
          <p:cNvSpPr txBox="1"/>
          <p:nvPr/>
        </p:nvSpPr>
        <p:spPr>
          <a:xfrm>
            <a:off x="3610787" y="4502560"/>
            <a:ext cx="8447700" cy="1287900"/>
          </a:xfrm>
          <a:prstGeom prst="rect">
            <a:avLst/>
          </a:prstGeom>
          <a:noFill/>
          <a:ln>
            <a:noFill/>
          </a:ln>
        </p:spPr>
        <p:txBody>
          <a:bodyPr anchorCtr="0" anchor="t" bIns="118050" lIns="118050" spcFirstLastPara="1" rIns="118050" wrap="square" tIns="11805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066">
                <a:solidFill>
                  <a:srgbClr val="000000"/>
                </a:solidFill>
              </a:rPr>
              <a:t>For more information, please get in touch with the project’s coordinator Associate Professor </a:t>
            </a:r>
            <a:r>
              <a:rPr b="1" lang="el-GR" sz="2066">
                <a:solidFill>
                  <a:srgbClr val="000000"/>
                </a:solidFill>
              </a:rPr>
              <a:t>Konstantinos Petridis</a:t>
            </a:r>
            <a:r>
              <a:rPr lang="el-GR" sz="2066">
                <a:solidFill>
                  <a:srgbClr val="000000"/>
                </a:solidFill>
              </a:rPr>
              <a:t> from Hellenic Mediterranean University, Greece</a:t>
            </a:r>
            <a:endParaRPr sz="2066">
              <a:solidFill>
                <a:srgbClr val="000000"/>
              </a:solidFill>
            </a:endParaRPr>
          </a:p>
        </p:txBody>
      </p:sp>
      <p:pic>
        <p:nvPicPr>
          <p:cNvPr id="227" name="Google Shape;227;g3db071d8436_0_132" title="3.jpe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73473" y="1726970"/>
            <a:ext cx="5401498" cy="27218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g3db071d8436_0_132"/>
          <p:cNvPicPr preferRelativeResize="0"/>
          <p:nvPr/>
        </p:nvPicPr>
        <p:blipFill rotWithShape="1">
          <a:blip r:embed="rId4">
            <a:alphaModFix/>
          </a:blip>
          <a:srcRect b="18712" l="0" r="0" t="0"/>
          <a:stretch/>
        </p:blipFill>
        <p:spPr>
          <a:xfrm>
            <a:off x="251975" y="0"/>
            <a:ext cx="3247742" cy="58720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group of people standing around a table&#10;&#10;Description automatically generated" id="229" name="Google Shape;229;g3db071d8436_0_132"/>
          <p:cNvPicPr preferRelativeResize="0"/>
          <p:nvPr/>
        </p:nvPicPr>
        <p:blipFill rotWithShape="1">
          <a:blip r:embed="rId5">
            <a:alphaModFix/>
          </a:blip>
          <a:srcRect b="34326" l="24581" r="25661" t="26183"/>
          <a:stretch/>
        </p:blipFill>
        <p:spPr>
          <a:xfrm>
            <a:off x="8295245" y="690434"/>
            <a:ext cx="3497836" cy="20820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  <p:pic>
        <p:nvPicPr>
          <p:cNvPr descr="show with white background" id="80" name="Google Shape;80;p1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14420" l="0" r="0" t="0"/>
          <a:stretch/>
        </p:blipFill>
        <p:spPr>
          <a:xfrm>
            <a:off x="241025" y="0"/>
            <a:ext cx="11820725" cy="5641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0"/>
          <p:cNvSpPr txBox="1"/>
          <p:nvPr>
            <p:ph type="title"/>
          </p:nvPr>
        </p:nvSpPr>
        <p:spPr>
          <a:xfrm>
            <a:off x="838200" y="0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 sz="6000">
                <a:solidFill>
                  <a:srgbClr val="1F4FA1"/>
                </a:solidFill>
              </a:rPr>
              <a:t>The Consortium </a:t>
            </a:r>
            <a:endParaRPr sz="6000">
              <a:solidFill>
                <a:srgbClr val="1F4FA1"/>
              </a:solidFill>
            </a:endParaRPr>
          </a:p>
        </p:txBody>
      </p:sp>
      <p:sp>
        <p:nvSpPr>
          <p:cNvPr id="86" name="Google Shape;86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  <p:sp>
        <p:nvSpPr>
          <p:cNvPr id="87" name="Google Shape;87;p10"/>
          <p:cNvSpPr/>
          <p:nvPr/>
        </p:nvSpPr>
        <p:spPr>
          <a:xfrm>
            <a:off x="219125" y="1560512"/>
            <a:ext cx="4590300" cy="4611300"/>
          </a:xfrm>
          <a:prstGeom prst="verticalScroll">
            <a:avLst>
              <a:gd fmla="val 12500" name="adj"/>
            </a:avLst>
          </a:prstGeom>
          <a:solidFill>
            <a:srgbClr val="CFE2F3"/>
          </a:solidFill>
          <a:ln cap="flat" cmpd="sng" w="119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4350" lIns="114350" spcFirstLastPara="1" rIns="114350" wrap="square" tIns="114350">
            <a:noAutofit/>
          </a:bodyPr>
          <a:lstStyle/>
          <a:p>
            <a:pPr indent="0" lvl="0" marL="0" rtl="0" algn="ctr">
              <a:spcBef>
                <a:spcPts val="1251"/>
              </a:spcBef>
              <a:spcAft>
                <a:spcPts val="0"/>
              </a:spcAft>
              <a:buClr>
                <a:srgbClr val="000000"/>
              </a:buClr>
              <a:buSzPts val="1376"/>
              <a:buFont typeface="Arial"/>
              <a:buNone/>
            </a:pPr>
            <a:r>
              <a:rPr b="1" lang="el-GR" sz="2001" u="sng">
                <a:solidFill>
                  <a:srgbClr val="000000"/>
                </a:solidFill>
              </a:rPr>
              <a:t>Israeli Partners</a:t>
            </a:r>
            <a:endParaRPr b="1" sz="2001" u="sng">
              <a:solidFill>
                <a:srgbClr val="000000"/>
              </a:solidFill>
            </a:endParaRPr>
          </a:p>
          <a:p>
            <a:pPr indent="-397095" lvl="0" marL="571818" rtl="0" algn="l">
              <a:spcBef>
                <a:spcPts val="1251"/>
              </a:spcBef>
              <a:spcAft>
                <a:spcPts val="0"/>
              </a:spcAft>
              <a:buClr>
                <a:srgbClr val="000000"/>
              </a:buClr>
              <a:buSzPts val="1751"/>
              <a:buAutoNum type="arabicPeriod"/>
            </a:pPr>
            <a:r>
              <a:rPr lang="el-GR" sz="1751">
                <a:solidFill>
                  <a:srgbClr val="000000"/>
                </a:solidFill>
              </a:rPr>
              <a:t>Western Galilee College (WGC) </a:t>
            </a:r>
            <a:endParaRPr sz="1751">
              <a:solidFill>
                <a:srgbClr val="000000"/>
              </a:solidFill>
            </a:endParaRPr>
          </a:p>
          <a:p>
            <a:pPr indent="-397095" lvl="0" marL="571818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1"/>
              <a:buAutoNum type="arabicPeriod"/>
            </a:pPr>
            <a:r>
              <a:rPr lang="el-GR" sz="1751">
                <a:solidFill>
                  <a:srgbClr val="000000"/>
                </a:solidFill>
              </a:rPr>
              <a:t>Gordon Academic College of Education (GACE)</a:t>
            </a:r>
            <a:endParaRPr sz="1751">
              <a:solidFill>
                <a:srgbClr val="000000"/>
              </a:solidFill>
            </a:endParaRPr>
          </a:p>
          <a:p>
            <a:pPr indent="-397095" lvl="0" marL="571818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1"/>
              <a:buAutoNum type="arabicPeriod"/>
            </a:pPr>
            <a:r>
              <a:rPr lang="el-GR" sz="1751">
                <a:solidFill>
                  <a:srgbClr val="000000"/>
                </a:solidFill>
              </a:rPr>
              <a:t>Holon Institute of Technology (HIT)</a:t>
            </a:r>
            <a:endParaRPr sz="1751">
              <a:solidFill>
                <a:srgbClr val="000000"/>
              </a:solidFill>
            </a:endParaRPr>
          </a:p>
          <a:p>
            <a:pPr indent="-397095" lvl="0" marL="571818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1"/>
              <a:buAutoNum type="arabicPeriod"/>
            </a:pPr>
            <a:r>
              <a:rPr lang="el-GR" sz="1751">
                <a:solidFill>
                  <a:srgbClr val="000000"/>
                </a:solidFill>
              </a:rPr>
              <a:t>Yezreel Valley College (YVC)</a:t>
            </a:r>
            <a:endParaRPr sz="1751">
              <a:solidFill>
                <a:srgbClr val="000000"/>
              </a:solidFill>
            </a:endParaRPr>
          </a:p>
          <a:p>
            <a:pPr indent="-397095" lvl="0" marL="571818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1"/>
              <a:buAutoNum type="arabicPeriod"/>
            </a:pPr>
            <a:r>
              <a:rPr lang="el-GR" sz="1751">
                <a:solidFill>
                  <a:srgbClr val="000000"/>
                </a:solidFill>
              </a:rPr>
              <a:t>The Inter-University Center for E-Learning (IUCC)</a:t>
            </a:r>
            <a:endParaRPr sz="1751">
              <a:solidFill>
                <a:srgbClr val="000000"/>
              </a:solidFill>
            </a:endParaRPr>
          </a:p>
          <a:p>
            <a:pPr indent="-397095" lvl="0" marL="571818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1"/>
              <a:buAutoNum type="arabicPeriod"/>
            </a:pPr>
            <a:r>
              <a:rPr lang="el-GR" sz="1751">
                <a:solidFill>
                  <a:srgbClr val="000000"/>
                </a:solidFill>
              </a:rPr>
              <a:t>Akko Center for Arts &amp; Technology (NICAT)</a:t>
            </a:r>
            <a:endParaRPr sz="1751">
              <a:solidFill>
                <a:srgbClr val="000000"/>
              </a:solidFill>
            </a:endParaRPr>
          </a:p>
          <a:p>
            <a:pPr indent="-397095" lvl="0" marL="571818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1"/>
              <a:buAutoNum type="arabicPeriod"/>
            </a:pPr>
            <a:r>
              <a:rPr lang="el-GR" sz="1751">
                <a:solidFill>
                  <a:srgbClr val="000000"/>
                </a:solidFill>
              </a:rPr>
              <a:t>Virtual Exchange Center (VEC)</a:t>
            </a:r>
            <a:endParaRPr sz="1751">
              <a:solidFill>
                <a:srgbClr val="000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26"/>
          </a:p>
        </p:txBody>
      </p:sp>
      <p:sp>
        <p:nvSpPr>
          <p:cNvPr id="88" name="Google Shape;88;p10"/>
          <p:cNvSpPr/>
          <p:nvPr/>
        </p:nvSpPr>
        <p:spPr>
          <a:xfrm>
            <a:off x="4365273" y="1560512"/>
            <a:ext cx="4212600" cy="4611300"/>
          </a:xfrm>
          <a:prstGeom prst="verticalScroll">
            <a:avLst>
              <a:gd fmla="val 12500" name="adj"/>
            </a:avLst>
          </a:prstGeom>
          <a:solidFill>
            <a:srgbClr val="D0E0E3"/>
          </a:solidFill>
          <a:ln cap="flat" cmpd="sng" w="119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14350" lIns="114350" spcFirstLastPara="1" rIns="114350" wrap="square" tIns="11435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l-GR" sz="2001" u="sng">
                <a:solidFill>
                  <a:srgbClr val="000000"/>
                </a:solidFill>
              </a:rPr>
              <a:t>EU Partners</a:t>
            </a:r>
            <a:endParaRPr b="1" sz="2001" u="sng">
              <a:solidFill>
                <a:srgbClr val="000000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76"/>
              <a:buFont typeface="Arial"/>
              <a:buNone/>
            </a:pPr>
            <a:r>
              <a:t/>
            </a:r>
            <a:endParaRPr b="1" sz="2001" u="sng">
              <a:solidFill>
                <a:srgbClr val="000000"/>
              </a:solidFill>
            </a:endParaRPr>
          </a:p>
          <a:p>
            <a:pPr indent="-412979" lvl="0" marL="571818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1"/>
              <a:buAutoNum type="arabicPeriod"/>
            </a:pPr>
            <a:r>
              <a:rPr lang="el-GR" sz="2001">
                <a:solidFill>
                  <a:srgbClr val="000000"/>
                </a:solidFill>
              </a:rPr>
              <a:t>Hellenic Mediterranean University (HMU, Greece)</a:t>
            </a:r>
            <a:endParaRPr sz="2001">
              <a:solidFill>
                <a:srgbClr val="000000"/>
              </a:solidFill>
            </a:endParaRPr>
          </a:p>
          <a:p>
            <a:pPr indent="-412979" lvl="0" marL="571818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1"/>
              <a:buAutoNum type="arabicPeriod"/>
            </a:pPr>
            <a:r>
              <a:rPr lang="el-GR" sz="2001">
                <a:solidFill>
                  <a:srgbClr val="000000"/>
                </a:solidFill>
              </a:rPr>
              <a:t>Web2Learn (W2L)</a:t>
            </a:r>
            <a:endParaRPr sz="2001">
              <a:solidFill>
                <a:srgbClr val="000000"/>
              </a:solidFill>
            </a:endParaRPr>
          </a:p>
          <a:p>
            <a:pPr indent="-412979" lvl="0" marL="571818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1"/>
              <a:buAutoNum type="arabicPeriod"/>
            </a:pPr>
            <a:r>
              <a:rPr lang="el-GR" sz="2001">
                <a:solidFill>
                  <a:srgbClr val="000000"/>
                </a:solidFill>
              </a:rPr>
              <a:t>International Telematic University (UNINETTUNO, Italy)</a:t>
            </a:r>
            <a:endParaRPr sz="2001">
              <a:solidFill>
                <a:srgbClr val="000000"/>
              </a:solidFill>
            </a:endParaRPr>
          </a:p>
          <a:p>
            <a:pPr indent="-412979" lvl="0" marL="571818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1"/>
              <a:buAutoNum type="arabicPeriod"/>
            </a:pPr>
            <a:r>
              <a:rPr lang="el-GR" sz="2001">
                <a:solidFill>
                  <a:srgbClr val="000000"/>
                </a:solidFill>
              </a:rPr>
              <a:t>University of Maribor (UM, Slovenia)</a:t>
            </a:r>
            <a:endParaRPr sz="2001">
              <a:solidFill>
                <a:srgbClr val="000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26" u="sng">
              <a:solidFill>
                <a:srgbClr val="000000"/>
              </a:solidFill>
            </a:endParaRPr>
          </a:p>
        </p:txBody>
      </p:sp>
      <p:sp>
        <p:nvSpPr>
          <p:cNvPr id="89" name="Google Shape;89;p10"/>
          <p:cNvSpPr/>
          <p:nvPr/>
        </p:nvSpPr>
        <p:spPr>
          <a:xfrm>
            <a:off x="8707624" y="1560500"/>
            <a:ext cx="3704100" cy="3897300"/>
          </a:xfrm>
          <a:prstGeom prst="verticalScroll">
            <a:avLst>
              <a:gd fmla="val 12500" name="adj"/>
            </a:avLst>
          </a:prstGeom>
          <a:solidFill>
            <a:srgbClr val="FCE5CD"/>
          </a:solidFill>
          <a:ln cap="flat" cmpd="sng" w="119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114350" lIns="114350" spcFirstLastPara="1" rIns="114350" wrap="square" tIns="114350">
            <a:no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l-GR" sz="2001" u="sng">
                <a:solidFill>
                  <a:srgbClr val="000000"/>
                </a:solidFill>
              </a:rPr>
              <a:t>Moroccan Partners</a:t>
            </a:r>
            <a:endParaRPr b="1" sz="2001" u="sng">
              <a:solidFill>
                <a:srgbClr val="000000"/>
              </a:solidFill>
            </a:endParaRPr>
          </a:p>
          <a:p>
            <a:pPr indent="-412979" lvl="0" marL="571818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1"/>
              <a:buAutoNum type="arabicPeriod"/>
            </a:pPr>
            <a:r>
              <a:rPr lang="el-GR" sz="2001">
                <a:solidFill>
                  <a:srgbClr val="000000"/>
                </a:solidFill>
              </a:rPr>
              <a:t>Al Akhawayn University in Ifrane (AUI)</a:t>
            </a:r>
            <a:endParaRPr sz="2001">
              <a:solidFill>
                <a:srgbClr val="000000"/>
              </a:solidFill>
            </a:endParaRPr>
          </a:p>
          <a:p>
            <a:pPr indent="-412979" lvl="0" marL="571818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1"/>
              <a:buAutoNum type="arabicPeriod"/>
            </a:pPr>
            <a:r>
              <a:rPr lang="el-GR" sz="2001">
                <a:solidFill>
                  <a:srgbClr val="000000"/>
                </a:solidFill>
              </a:rPr>
              <a:t>Tamkine Foundation (TF)</a:t>
            </a:r>
            <a:endParaRPr sz="2001">
              <a:solidFill>
                <a:srgbClr val="000000"/>
              </a:solidFill>
            </a:endParaRPr>
          </a:p>
          <a:p>
            <a:pPr indent="-412979" lvl="0" marL="571818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1"/>
              <a:buAutoNum type="arabicPeriod"/>
            </a:pPr>
            <a:r>
              <a:rPr lang="el-GR" sz="2001">
                <a:solidFill>
                  <a:srgbClr val="000000"/>
                </a:solidFill>
              </a:rPr>
              <a:t>Euro‑Mediterranean University (Euromed)</a:t>
            </a:r>
            <a:endParaRPr sz="2001">
              <a:solidFill>
                <a:srgbClr val="000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26" u="sng">
              <a:solidFill>
                <a:srgbClr val="000000"/>
              </a:solidFill>
            </a:endParaRPr>
          </a:p>
        </p:txBody>
      </p:sp>
      <p:sp>
        <p:nvSpPr>
          <p:cNvPr id="90" name="Google Shape;90;p10"/>
          <p:cNvSpPr txBox="1"/>
          <p:nvPr/>
        </p:nvSpPr>
        <p:spPr>
          <a:xfrm>
            <a:off x="7998000" y="5692600"/>
            <a:ext cx="3968400" cy="563700"/>
          </a:xfrm>
          <a:prstGeom prst="rect">
            <a:avLst/>
          </a:prstGeom>
          <a:noFill/>
          <a:ln>
            <a:noFill/>
          </a:ln>
        </p:spPr>
        <p:txBody>
          <a:bodyPr anchorCtr="0" anchor="t" bIns="114350" lIns="114350" spcFirstLastPara="1" rIns="114350" wrap="square" tIns="114350">
            <a:spAutoFit/>
          </a:bodyPr>
          <a:lstStyle/>
          <a:p>
            <a:pPr indent="0" lvl="0" marL="57181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401">
                <a:solidFill>
                  <a:srgbClr val="000000"/>
                </a:solidFill>
              </a:rPr>
              <a:t>+5 Associate Partners</a:t>
            </a:r>
            <a:endParaRPr sz="2401"/>
          </a:p>
        </p:txBody>
      </p:sp>
      <p:pic>
        <p:nvPicPr>
          <p:cNvPr id="91" name="Google Shape;91;p10" title="IMPACT 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9113" y="-12"/>
            <a:ext cx="2409825" cy="828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db071d8436_0_4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  <p:pic>
        <p:nvPicPr>
          <p:cNvPr descr="clear the background" id="98" name="Google Shape;98;g3db071d8436_0_4"/>
          <p:cNvPicPr preferRelativeResize="0"/>
          <p:nvPr/>
        </p:nvPicPr>
        <p:blipFill rotWithShape="1">
          <a:blip r:embed="rId3">
            <a:alphaModFix/>
          </a:blip>
          <a:srcRect b="11497" l="0" r="0" t="0"/>
          <a:stretch/>
        </p:blipFill>
        <p:spPr>
          <a:xfrm>
            <a:off x="227225" y="0"/>
            <a:ext cx="11770851" cy="5817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db071d8436_0_11"/>
          <p:cNvSpPr txBox="1"/>
          <p:nvPr>
            <p:ph type="title"/>
          </p:nvPr>
        </p:nvSpPr>
        <p:spPr>
          <a:xfrm>
            <a:off x="838200" y="0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l-GR" sz="6000">
                <a:solidFill>
                  <a:srgbClr val="1F4FA1"/>
                </a:solidFill>
              </a:rPr>
              <a:t>Target Groups</a:t>
            </a:r>
            <a:endParaRPr sz="6000"/>
          </a:p>
        </p:txBody>
      </p:sp>
      <p:sp>
        <p:nvSpPr>
          <p:cNvPr id="105" name="Google Shape;105;g3db071d8436_0_11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  <p:sp>
        <p:nvSpPr>
          <p:cNvPr id="106" name="Google Shape;106;g3db071d8436_0_11"/>
          <p:cNvSpPr txBox="1"/>
          <p:nvPr/>
        </p:nvSpPr>
        <p:spPr>
          <a:xfrm>
            <a:off x="3948827" y="5541688"/>
            <a:ext cx="4830900" cy="7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135750" lIns="135750" spcFirstLastPara="1" rIns="135750" wrap="square" tIns="1357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79"/>
              <a:buFont typeface="Arial"/>
              <a:buNone/>
            </a:pPr>
            <a:r>
              <a:rPr b="0" i="0" lang="el-GR" sz="356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Students &amp; </a:t>
            </a:r>
            <a:r>
              <a:rPr lang="el-GR" sz="3564"/>
              <a:t>Y</a:t>
            </a:r>
            <a:r>
              <a:rPr b="0" i="0" lang="el-GR" sz="356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ouths</a:t>
            </a:r>
            <a:endParaRPr b="0" i="0" sz="3564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g3db071d8436_0_11"/>
          <p:cNvSpPr txBox="1"/>
          <p:nvPr/>
        </p:nvSpPr>
        <p:spPr>
          <a:xfrm>
            <a:off x="510877" y="2007374"/>
            <a:ext cx="5115900" cy="7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135750" lIns="135750" spcFirstLastPara="1" rIns="135750" wrap="square" tIns="1357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79"/>
              <a:buFont typeface="Arial"/>
              <a:buNone/>
            </a:pPr>
            <a:r>
              <a:rPr b="0" i="0" lang="el-GR" sz="356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Teachers</a:t>
            </a:r>
            <a:endParaRPr b="0" i="0" sz="3564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g3db071d8436_0_11"/>
          <p:cNvSpPr txBox="1"/>
          <p:nvPr/>
        </p:nvSpPr>
        <p:spPr>
          <a:xfrm>
            <a:off x="8992075" y="1429885"/>
            <a:ext cx="2809800" cy="22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135750" lIns="135750" spcFirstLastPara="1" rIns="135750" wrap="square" tIns="1357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79"/>
              <a:buFont typeface="Arial"/>
              <a:buNone/>
            </a:pPr>
            <a:r>
              <a:rPr b="0" i="0" lang="el-GR" sz="356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Higher Educational Institutions</a:t>
            </a:r>
            <a:endParaRPr b="0" i="0" sz="3564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9" name="Google Shape;109;g3db071d8436_0_11"/>
          <p:cNvGrpSpPr/>
          <p:nvPr/>
        </p:nvGrpSpPr>
        <p:grpSpPr>
          <a:xfrm>
            <a:off x="5220462" y="4309202"/>
            <a:ext cx="1306921" cy="1330084"/>
            <a:chOff x="2669900" y="3233850"/>
            <a:chExt cx="880200" cy="895800"/>
          </a:xfrm>
        </p:grpSpPr>
        <p:sp>
          <p:nvSpPr>
            <p:cNvPr id="110" name="Google Shape;110;g3db071d8436_0_11"/>
            <p:cNvSpPr/>
            <p:nvPr/>
          </p:nvSpPr>
          <p:spPr>
            <a:xfrm>
              <a:off x="2669900" y="3233850"/>
              <a:ext cx="880200" cy="895800"/>
            </a:xfrm>
            <a:prstGeom prst="ellipse">
              <a:avLst/>
            </a:prstGeom>
            <a:solidFill>
              <a:srgbClr val="E72068"/>
            </a:solidFill>
            <a:ln cap="flat" cmpd="sng" w="141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63644" rotWithShape="0" algn="bl" dir="5400000" dist="14143">
                <a:srgbClr val="000000"/>
              </a:outerShdw>
            </a:effectLst>
          </p:spPr>
          <p:txBody>
            <a:bodyPr anchorCtr="0" anchor="ctr" bIns="135750" lIns="135750" spcFirstLastPara="1" rIns="135750" wrap="square" tIns="1357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79"/>
                <a:buFont typeface="Arial"/>
                <a:buNone/>
              </a:pPr>
              <a:r>
                <a:t/>
              </a:r>
              <a:endParaRPr b="0" i="0" sz="207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11" name="Google Shape;111;g3db071d8436_0_1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784063" y="3342875"/>
              <a:ext cx="647554" cy="64830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12" name="Google Shape;112;g3db071d8436_0_11"/>
          <p:cNvGrpSpPr/>
          <p:nvPr/>
        </p:nvGrpSpPr>
        <p:grpSpPr>
          <a:xfrm>
            <a:off x="2846596" y="1726486"/>
            <a:ext cx="1306921" cy="1330084"/>
            <a:chOff x="144950" y="907625"/>
            <a:chExt cx="880200" cy="895800"/>
          </a:xfrm>
        </p:grpSpPr>
        <p:sp>
          <p:nvSpPr>
            <p:cNvPr id="113" name="Google Shape;113;g3db071d8436_0_11"/>
            <p:cNvSpPr/>
            <p:nvPr/>
          </p:nvSpPr>
          <p:spPr>
            <a:xfrm>
              <a:off x="144950" y="907625"/>
              <a:ext cx="880200" cy="895800"/>
            </a:xfrm>
            <a:prstGeom prst="ellipse">
              <a:avLst/>
            </a:prstGeom>
            <a:solidFill>
              <a:srgbClr val="38C6F4"/>
            </a:solidFill>
            <a:ln cap="flat" cmpd="sng" w="141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84858" rotWithShape="0" algn="bl" dir="5460000" dist="28286">
                <a:srgbClr val="000000"/>
              </a:outerShdw>
            </a:effectLst>
          </p:spPr>
          <p:txBody>
            <a:bodyPr anchorCtr="0" anchor="ctr" bIns="135750" lIns="135750" spcFirstLastPara="1" rIns="135750" wrap="square" tIns="1357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79"/>
                <a:buFont typeface="Arial"/>
                <a:buNone/>
              </a:pPr>
              <a:r>
                <a:t/>
              </a:r>
              <a:endParaRPr b="0" i="0" sz="207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14" name="Google Shape;114;g3db071d8436_0_1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59128" y="1031407"/>
              <a:ext cx="647536" cy="64825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15" name="Google Shape;115;g3db071d8436_0_11"/>
          <p:cNvGrpSpPr/>
          <p:nvPr/>
        </p:nvGrpSpPr>
        <p:grpSpPr>
          <a:xfrm>
            <a:off x="7546730" y="1726484"/>
            <a:ext cx="1306921" cy="1330084"/>
            <a:chOff x="5923400" y="986725"/>
            <a:chExt cx="880200" cy="895800"/>
          </a:xfrm>
        </p:grpSpPr>
        <p:sp>
          <p:nvSpPr>
            <p:cNvPr id="116" name="Google Shape;116;g3db071d8436_0_11"/>
            <p:cNvSpPr/>
            <p:nvPr/>
          </p:nvSpPr>
          <p:spPr>
            <a:xfrm>
              <a:off x="5923400" y="986725"/>
              <a:ext cx="880200" cy="895800"/>
            </a:xfrm>
            <a:prstGeom prst="ellipse">
              <a:avLst/>
            </a:prstGeom>
            <a:solidFill>
              <a:srgbClr val="EE9D3A"/>
            </a:solidFill>
            <a:ln cap="flat" cmpd="sng" w="1415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84858" rotWithShape="0" algn="bl" dir="5400000" dist="28286">
                <a:srgbClr val="000000"/>
              </a:outerShdw>
            </a:effectLst>
          </p:spPr>
          <p:txBody>
            <a:bodyPr anchorCtr="0" anchor="ctr" bIns="135750" lIns="135750" spcFirstLastPara="1" rIns="135750" wrap="square" tIns="1357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79"/>
                <a:buFont typeface="Arial"/>
                <a:buNone/>
              </a:pPr>
              <a:r>
                <a:t/>
              </a:r>
              <a:endParaRPr b="0" i="0" sz="207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17" name="Google Shape;117;g3db071d8436_0_1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977530" y="1050398"/>
              <a:ext cx="767626" cy="768477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18" name="Google Shape;118;g3db071d8436_0_1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624562" y="1821064"/>
            <a:ext cx="2451352" cy="245135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9" name="Google Shape;119;g3db071d8436_0_11"/>
          <p:cNvCxnSpPr>
            <a:stCxn id="117" idx="0"/>
            <a:endCxn id="113" idx="0"/>
          </p:cNvCxnSpPr>
          <p:nvPr/>
        </p:nvCxnSpPr>
        <p:spPr>
          <a:xfrm flipH="1" rot="5400000">
            <a:off x="5801339" y="-574624"/>
            <a:ext cx="94500" cy="4696800"/>
          </a:xfrm>
          <a:prstGeom prst="curvedConnector3">
            <a:avLst>
              <a:gd fmla="val 474525" name="adj1"/>
            </a:avLst>
          </a:prstGeom>
          <a:noFill/>
          <a:ln cap="flat" cmpd="sng" w="14150">
            <a:solidFill>
              <a:srgbClr val="595959"/>
            </a:solidFill>
            <a:prstDash val="solid"/>
            <a:round/>
            <a:headEnd len="med" w="med" type="triangle"/>
            <a:tailEnd len="med" w="med" type="triangle"/>
          </a:ln>
        </p:spPr>
      </p:cxnSp>
      <p:cxnSp>
        <p:nvCxnSpPr>
          <p:cNvPr id="120" name="Google Shape;120;g3db071d8436_0_11"/>
          <p:cNvCxnSpPr>
            <a:stCxn id="110" idx="6"/>
            <a:endCxn id="117" idx="2"/>
          </p:cNvCxnSpPr>
          <p:nvPr/>
        </p:nvCxnSpPr>
        <p:spPr>
          <a:xfrm flipH="1" rot="10800000">
            <a:off x="6527383" y="2962144"/>
            <a:ext cx="1669500" cy="2012100"/>
          </a:xfrm>
          <a:prstGeom prst="curvedConnector2">
            <a:avLst/>
          </a:prstGeom>
          <a:noFill/>
          <a:ln cap="flat" cmpd="sng" w="14150">
            <a:solidFill>
              <a:srgbClr val="595959"/>
            </a:solidFill>
            <a:prstDash val="solid"/>
            <a:round/>
            <a:headEnd len="med" w="med" type="triangle"/>
            <a:tailEnd len="med" w="med" type="triangle"/>
          </a:ln>
        </p:spPr>
      </p:cxnSp>
      <p:cxnSp>
        <p:nvCxnSpPr>
          <p:cNvPr id="121" name="Google Shape;121;g3db071d8436_0_11"/>
          <p:cNvCxnSpPr>
            <a:stCxn id="113" idx="4"/>
            <a:endCxn id="110" idx="2"/>
          </p:cNvCxnSpPr>
          <p:nvPr/>
        </p:nvCxnSpPr>
        <p:spPr>
          <a:xfrm flipH="1" rot="-5400000">
            <a:off x="3401507" y="3155120"/>
            <a:ext cx="1917600" cy="1720500"/>
          </a:xfrm>
          <a:prstGeom prst="curvedConnector2">
            <a:avLst/>
          </a:prstGeom>
          <a:noFill/>
          <a:ln cap="flat" cmpd="sng" w="14150">
            <a:solidFill>
              <a:srgbClr val="595959"/>
            </a:solidFill>
            <a:prstDash val="solid"/>
            <a:round/>
            <a:headEnd len="med" w="med" type="triangle"/>
            <a:tailEnd len="med" w="med" type="triangle"/>
          </a:ln>
        </p:spPr>
      </p:cxnSp>
      <p:pic>
        <p:nvPicPr>
          <p:cNvPr id="122" name="Google Shape;122;g3db071d8436_0_11" title="IMPACT logo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19113" y="-12"/>
            <a:ext cx="2409825" cy="828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db071d8436_0_67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  <p:pic>
        <p:nvPicPr>
          <p:cNvPr descr="Beautify as image" id="129" name="Google Shape;129;g3db071d8436_0_67"/>
          <p:cNvPicPr preferRelativeResize="0"/>
          <p:nvPr/>
        </p:nvPicPr>
        <p:blipFill rotWithShape="1">
          <a:blip r:embed="rId3">
            <a:alphaModFix/>
          </a:blip>
          <a:srcRect b="14479" l="0" r="0" t="0"/>
          <a:stretch/>
        </p:blipFill>
        <p:spPr>
          <a:xfrm>
            <a:off x="211730" y="0"/>
            <a:ext cx="11859276" cy="5663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db071d8436_0_18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  <p:sp>
        <p:nvSpPr>
          <p:cNvPr id="136" name="Google Shape;136;g3db071d8436_0_18"/>
          <p:cNvSpPr txBox="1"/>
          <p:nvPr/>
        </p:nvSpPr>
        <p:spPr>
          <a:xfrm>
            <a:off x="225275" y="0"/>
            <a:ext cx="11803500" cy="754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0450" lIns="120450" spcFirstLastPara="1" rIns="120450" wrap="square" tIns="1204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l-GR" sz="6000">
                <a:solidFill>
                  <a:srgbClr val="1F4FA1"/>
                </a:solidFill>
                <a:latin typeface="Calibri"/>
                <a:ea typeface="Calibri"/>
                <a:cs typeface="Calibri"/>
                <a:sym typeface="Calibri"/>
              </a:rPr>
              <a:t>Seminars and workshops for staff</a:t>
            </a:r>
            <a:endParaRPr b="1" sz="6000">
              <a:solidFill>
                <a:srgbClr val="1F4FA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poster for a seminar&#10;&#10;Description automatically generated" id="137" name="Google Shape;137;g3db071d8436_0_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4925" y="1339450"/>
            <a:ext cx="3822800" cy="382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g3db071d8436_0_18"/>
          <p:cNvSpPr txBox="1"/>
          <p:nvPr/>
        </p:nvSpPr>
        <p:spPr>
          <a:xfrm>
            <a:off x="4912556" y="1481875"/>
            <a:ext cx="5955000" cy="2798700"/>
          </a:xfrm>
          <a:prstGeom prst="rect">
            <a:avLst/>
          </a:prstGeom>
          <a:noFill/>
          <a:ln>
            <a:noFill/>
          </a:ln>
        </p:spPr>
        <p:txBody>
          <a:bodyPr anchorCtr="0" anchor="t" bIns="60200" lIns="120450" spcFirstLastPara="1" rIns="120450" wrap="square" tIns="60200">
            <a:spAutoFit/>
          </a:bodyPr>
          <a:lstStyle/>
          <a:p>
            <a:pPr indent="-501990" lvl="0" marL="602388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62"/>
              <a:buChar char="❏"/>
            </a:pPr>
            <a:r>
              <a:rPr i="0" lang="el-GR" sz="3162" u="none" cap="none" strike="noStrike">
                <a:solidFill>
                  <a:srgbClr val="000000"/>
                </a:solidFill>
              </a:rPr>
              <a:t>Seminar Training Sessions</a:t>
            </a:r>
            <a:endParaRPr sz="3162">
              <a:solidFill>
                <a:srgbClr val="000000"/>
              </a:solidFill>
            </a:endParaRPr>
          </a:p>
          <a:p>
            <a:pPr indent="-501990" lvl="0" marL="602388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62"/>
              <a:buChar char="❏"/>
            </a:pPr>
            <a:r>
              <a:rPr lang="el-GR" sz="3162">
                <a:solidFill>
                  <a:srgbClr val="000000"/>
                </a:solidFill>
              </a:rPr>
              <a:t>Training Workshops</a:t>
            </a:r>
            <a:endParaRPr sz="3162">
              <a:solidFill>
                <a:srgbClr val="000000"/>
              </a:solidFill>
            </a:endParaRPr>
          </a:p>
          <a:p>
            <a:pPr indent="-501990" lvl="0" marL="602388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62"/>
              <a:buChar char="❏"/>
            </a:pPr>
            <a:r>
              <a:rPr lang="el-GR" sz="3162">
                <a:solidFill>
                  <a:srgbClr val="000000"/>
                </a:solidFill>
              </a:rPr>
              <a:t>Digital Tools Training</a:t>
            </a:r>
            <a:endParaRPr sz="3162">
              <a:solidFill>
                <a:srgbClr val="000000"/>
              </a:solidFill>
            </a:endParaRPr>
          </a:p>
          <a:p>
            <a:pPr indent="-501990" lvl="0" marL="602388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62"/>
              <a:buChar char="❏"/>
            </a:pPr>
            <a:r>
              <a:rPr i="0" lang="el-GR" sz="3162" u="none" cap="none" strike="noStrike">
                <a:solidFill>
                  <a:srgbClr val="000000"/>
                </a:solidFill>
              </a:rPr>
              <a:t>Asynchronous Course</a:t>
            </a:r>
            <a:r>
              <a:rPr lang="el-GR" sz="3162">
                <a:solidFill>
                  <a:srgbClr val="000000"/>
                </a:solidFill>
              </a:rPr>
              <a:t>s</a:t>
            </a:r>
            <a:endParaRPr b="1" sz="3162" u="sng">
              <a:solidFill>
                <a:srgbClr val="000000"/>
              </a:solidFill>
            </a:endParaRPr>
          </a:p>
        </p:txBody>
      </p:sp>
      <p:sp>
        <p:nvSpPr>
          <p:cNvPr id="139" name="Google Shape;139;g3db071d8436_0_18"/>
          <p:cNvSpPr txBox="1"/>
          <p:nvPr/>
        </p:nvSpPr>
        <p:spPr>
          <a:xfrm>
            <a:off x="410475" y="5384200"/>
            <a:ext cx="11618400" cy="60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0450" lIns="120450" spcFirstLastPara="1" rIns="120450" wrap="square" tIns="1204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l-GR" sz="2372" u="sng">
                <a:solidFill>
                  <a:srgbClr val="000000"/>
                </a:solidFill>
                <a:highlight>
                  <a:srgbClr val="FCFCFD"/>
                </a:highlight>
              </a:rPr>
              <a:t>5 seminars &amp; 95 online activities (2,500+ registrations) </a:t>
            </a:r>
            <a:endParaRPr sz="1845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db071d8436_0_25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  <p:pic>
        <p:nvPicPr>
          <p:cNvPr id="146" name="Google Shape;146;g3db071d8436_0_25" title="IMPACT 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9113" y="-12"/>
            <a:ext cx="2409825" cy="828675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g3db071d8436_0_25"/>
          <p:cNvSpPr txBox="1"/>
          <p:nvPr/>
        </p:nvSpPr>
        <p:spPr>
          <a:xfrm>
            <a:off x="2628950" y="0"/>
            <a:ext cx="9395700" cy="753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0225" lIns="120225" spcFirstLastPara="1" rIns="120225" wrap="square" tIns="1202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l-GR" sz="4800">
                <a:solidFill>
                  <a:srgbClr val="1F4FA1"/>
                </a:solidFill>
              </a:rPr>
              <a:t>COILs and BIPs for students</a:t>
            </a:r>
            <a:endParaRPr b="1" sz="4800">
              <a:solidFill>
                <a:srgbClr val="1F4FA1"/>
              </a:solidFill>
            </a:endParaRPr>
          </a:p>
        </p:txBody>
      </p:sp>
      <p:sp>
        <p:nvSpPr>
          <p:cNvPr id="148" name="Google Shape;148;g3db071d8436_0_25"/>
          <p:cNvSpPr txBox="1"/>
          <p:nvPr/>
        </p:nvSpPr>
        <p:spPr>
          <a:xfrm>
            <a:off x="4392019" y="1014882"/>
            <a:ext cx="7344900" cy="44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0225" lIns="120225" spcFirstLastPara="1" rIns="120225" wrap="square" tIns="120225">
            <a:normAutofit/>
          </a:bodyPr>
          <a:lstStyle/>
          <a:p>
            <a:pPr indent="-467622" lvl="0" marL="601228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30"/>
              <a:buChar char="❏"/>
            </a:pPr>
            <a:r>
              <a:rPr lang="el-GR" sz="263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Soft</a:t>
            </a:r>
            <a:r>
              <a:rPr lang="el-GR" sz="2630">
                <a:latin typeface="Calibri"/>
                <a:ea typeface="Calibri"/>
                <a:cs typeface="Calibri"/>
                <a:sym typeface="Calibri"/>
              </a:rPr>
              <a:t>, research </a:t>
            </a:r>
            <a:r>
              <a:rPr lang="el-GR" sz="263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and Digital Skills</a:t>
            </a:r>
            <a:endParaRPr sz="263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67622" lvl="0" marL="601228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30"/>
              <a:buChar char="❏"/>
            </a:pPr>
            <a:r>
              <a:rPr lang="el-GR" sz="263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Research</a:t>
            </a:r>
            <a:endParaRPr sz="263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67622" lvl="0" marL="601228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30"/>
              <a:buChar char="❏"/>
            </a:pPr>
            <a:r>
              <a:rPr lang="el-GR" sz="263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Leadership</a:t>
            </a:r>
            <a:endParaRPr sz="263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67622" lvl="0" marL="601228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30"/>
              <a:buChar char="❏"/>
            </a:pPr>
            <a:r>
              <a:rPr lang="el-GR" sz="263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Career and Professional Development</a:t>
            </a:r>
            <a:endParaRPr sz="263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67622" lvl="0" marL="601228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30"/>
              <a:buChar char="❏"/>
            </a:pPr>
            <a:r>
              <a:rPr lang="el-GR" sz="263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Fundamentals of Business English</a:t>
            </a:r>
            <a:endParaRPr sz="2564">
              <a:solidFill>
                <a:srgbClr val="000000"/>
              </a:solidFill>
              <a:highlight>
                <a:srgbClr val="F1EDE1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-467622" lvl="0" marL="601228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30"/>
              <a:buChar char="❏"/>
            </a:pPr>
            <a:r>
              <a:rPr lang="el-GR" sz="263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AI Tools for Digital Communication</a:t>
            </a:r>
            <a:endParaRPr sz="2564">
              <a:solidFill>
                <a:srgbClr val="000000"/>
              </a:solidFill>
              <a:highlight>
                <a:srgbClr val="F1EDE1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-467622" lvl="0" marL="601228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30"/>
              <a:buChar char="❏"/>
            </a:pPr>
            <a:r>
              <a:rPr lang="el-GR" sz="263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Web Disinformation</a:t>
            </a:r>
            <a:endParaRPr sz="263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9" name="Google Shape;149;g3db071d8436_0_25"/>
          <p:cNvPicPr preferRelativeResize="0"/>
          <p:nvPr/>
        </p:nvPicPr>
        <p:blipFill rotWithShape="1">
          <a:blip r:embed="rId4">
            <a:alphaModFix/>
          </a:blip>
          <a:srcRect b="-9" l="34923" r="17872" t="7750"/>
          <a:stretch/>
        </p:blipFill>
        <p:spPr>
          <a:xfrm>
            <a:off x="525285" y="1014868"/>
            <a:ext cx="3381939" cy="4089353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g3db071d8436_0_25"/>
          <p:cNvSpPr txBox="1"/>
          <p:nvPr/>
        </p:nvSpPr>
        <p:spPr>
          <a:xfrm>
            <a:off x="603595" y="5217512"/>
            <a:ext cx="10921200" cy="753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0225" lIns="120225" spcFirstLastPara="1" rIns="120225" wrap="square" tIns="1202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l-GR" sz="2367" u="sng">
                <a:solidFill>
                  <a:srgbClr val="303030"/>
                </a:solidFill>
                <a:highlight>
                  <a:srgbClr val="FCFCFD"/>
                </a:highlight>
              </a:rPr>
              <a:t>3,000+ training registrations </a:t>
            </a:r>
            <a:endParaRPr b="1" sz="2367" u="sng">
              <a:solidFill>
                <a:srgbClr val="303030"/>
              </a:solidFill>
              <a:highlight>
                <a:srgbClr val="FCFCFD"/>
              </a:highlight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l-GR" sz="2367" u="sng">
                <a:solidFill>
                  <a:srgbClr val="303030"/>
                </a:solidFill>
                <a:highlight>
                  <a:srgbClr val="FCFCFD"/>
                </a:highlight>
              </a:rPr>
              <a:t>600+ students in COILs, BIPs, and debates</a:t>
            </a:r>
            <a:endParaRPr b="1" sz="2367" u="sng">
              <a:solidFill>
                <a:srgbClr val="595959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db071d8436_0_32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  <p:sp>
        <p:nvSpPr>
          <p:cNvPr id="157" name="Google Shape;157;g3db071d8436_0_32"/>
          <p:cNvSpPr txBox="1"/>
          <p:nvPr/>
        </p:nvSpPr>
        <p:spPr>
          <a:xfrm>
            <a:off x="262925" y="0"/>
            <a:ext cx="11712300" cy="787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5675" lIns="125675" spcFirstLastPara="1" rIns="125675" wrap="square" tIns="1256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l-GR" sz="3986">
                <a:solidFill>
                  <a:srgbClr val="1F4FA1"/>
                </a:solidFill>
              </a:rPr>
              <a:t>Debates and Conferences for Students</a:t>
            </a:r>
            <a:endParaRPr b="1" sz="3986">
              <a:solidFill>
                <a:srgbClr val="1F4FA1"/>
              </a:solidFill>
            </a:endParaRPr>
          </a:p>
        </p:txBody>
      </p:sp>
      <p:pic>
        <p:nvPicPr>
          <p:cNvPr id="158" name="Google Shape;158;g3db071d8436_0_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41166" y="1315390"/>
            <a:ext cx="4483076" cy="448311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Εικόνα που περιέχει κείμενο, στιγμιότυπο οθόνης, γραμματοσειρά, επωνυμία&#10;&#10;Το περιεχόμενο που δημιουργείται από AI ενδέχεται να είναι εσφαλμένο." id="159" name="Google Shape;159;g3db071d8436_0_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44383" y="1315401"/>
            <a:ext cx="4483088" cy="44830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2025-05-17T19:58:29Z</dcterms:created>
  <dc:creator>user</dc:creator>
</cp:coreProperties>
</file>